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8"/>
  </p:notesMasterIdLst>
  <p:handoutMasterIdLst>
    <p:handoutMasterId r:id="rId9"/>
  </p:handoutMasterIdLst>
  <p:sldIdLst>
    <p:sldId id="311" r:id="rId2"/>
    <p:sldId id="513" r:id="rId3"/>
    <p:sldId id="522" r:id="rId4"/>
    <p:sldId id="517" r:id="rId5"/>
    <p:sldId id="518" r:id="rId6"/>
    <p:sldId id="389" r:id="rId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FF00"/>
    <a:srgbClr val="AA4003"/>
    <a:srgbClr val="C0504D"/>
    <a:srgbClr val="FF8200"/>
    <a:srgbClr val="BF5700"/>
    <a:srgbClr val="1D1A36"/>
    <a:srgbClr val="1E4B87"/>
    <a:srgbClr val="262626"/>
    <a:srgbClr val="1B306B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72" autoAdjust="0"/>
    <p:restoredTop sz="96412" autoAdjust="0"/>
  </p:normalViewPr>
  <p:slideViewPr>
    <p:cSldViewPr>
      <p:cViewPr varScale="1">
        <p:scale>
          <a:sx n="128" d="100"/>
          <a:sy n="128" d="100"/>
        </p:scale>
        <p:origin x="200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5/3/19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24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079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5529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74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5/3/19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69" r:id="rId5"/>
    <p:sldLayoutId id="2147483671" r:id="rId6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>
            <a:normAutofit fontScale="90000"/>
          </a:bodyPr>
          <a:lstStyle/>
          <a:p>
            <a:r>
              <a:rPr lang="en-US" dirty="0"/>
              <a:t>Decision Trees &amp; Random Forests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/>
              <a:t>Decision Trees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561" y="10668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Trees encode a series of True/False questions.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642261" y="1601935"/>
            <a:ext cx="1143000" cy="912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Pet Picker:</a:t>
            </a:r>
          </a:p>
          <a:p>
            <a:pPr algn="ctr"/>
            <a:r>
              <a:rPr lang="en-US" sz="1400" dirty="0"/>
              <a:t>Do you travel?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505200" y="2514600"/>
            <a:ext cx="674272" cy="609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9" idx="2"/>
            <a:endCxn id="28" idx="0"/>
          </p:cNvCxnSpPr>
          <p:nvPr/>
        </p:nvCxnSpPr>
        <p:spPr>
          <a:xfrm>
            <a:off x="4213761" y="2514600"/>
            <a:ext cx="2533689" cy="59196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 rot="19006772">
            <a:off x="3351593" y="2526268"/>
            <a:ext cx="56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Yes</a:t>
            </a:r>
          </a:p>
        </p:txBody>
      </p:sp>
      <p:sp>
        <p:nvSpPr>
          <p:cNvPr id="16" name="TextBox 15"/>
          <p:cNvSpPr txBox="1"/>
          <p:nvPr/>
        </p:nvSpPr>
        <p:spPr>
          <a:xfrm rot="742752">
            <a:off x="5147188" y="24322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2892715" y="3135868"/>
            <a:ext cx="1143000" cy="912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Are you gone more than 1 week?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2755654" y="4048533"/>
            <a:ext cx="674272" cy="609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429926" y="4060201"/>
            <a:ext cx="605789" cy="5979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 rot="19006772">
            <a:off x="2602047" y="4060201"/>
            <a:ext cx="56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Yes</a:t>
            </a:r>
          </a:p>
        </p:txBody>
      </p:sp>
      <p:sp>
        <p:nvSpPr>
          <p:cNvPr id="24" name="TextBox 23"/>
          <p:cNvSpPr txBox="1"/>
          <p:nvPr/>
        </p:nvSpPr>
        <p:spPr>
          <a:xfrm rot="2723277">
            <a:off x="3693841" y="4140939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33" b="22460"/>
          <a:stretch/>
        </p:blipFill>
        <p:spPr>
          <a:xfrm>
            <a:off x="834861" y="4801981"/>
            <a:ext cx="1920793" cy="117910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3071" y="4737391"/>
            <a:ext cx="1672190" cy="12436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9" b="16156"/>
          <a:stretch/>
        </p:blipFill>
        <p:spPr>
          <a:xfrm>
            <a:off x="4975236" y="4668051"/>
            <a:ext cx="1868952" cy="1313031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883" y="4737391"/>
            <a:ext cx="1524000" cy="1013298"/>
          </a:xfrm>
          <a:prstGeom prst="rect">
            <a:avLst/>
          </a:prstGeom>
        </p:spPr>
      </p:pic>
      <p:sp>
        <p:nvSpPr>
          <p:cNvPr id="28" name="Rounded Rectangle 27"/>
          <p:cNvSpPr/>
          <p:nvPr/>
        </p:nvSpPr>
        <p:spPr>
          <a:xfrm>
            <a:off x="6175950" y="3106569"/>
            <a:ext cx="1143000" cy="9126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Do you like to dress up your pets?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H="1">
            <a:off x="6038889" y="4019234"/>
            <a:ext cx="674272" cy="6096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6713161" y="4030902"/>
            <a:ext cx="605789" cy="59793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19006772">
            <a:off x="5885282" y="4030902"/>
            <a:ext cx="561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Yes</a:t>
            </a:r>
          </a:p>
        </p:txBody>
      </p:sp>
      <p:sp>
        <p:nvSpPr>
          <p:cNvPr id="33" name="TextBox 32"/>
          <p:cNvSpPr txBox="1"/>
          <p:nvPr/>
        </p:nvSpPr>
        <p:spPr>
          <a:xfrm rot="2723277">
            <a:off x="6977076" y="4111640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587703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/>
              <a:t>Decision Trees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561" y="1066800"/>
            <a:ext cx="7772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True/False questions can be represented with a series of If/Else Statements</a:t>
            </a:r>
          </a:p>
          <a:p>
            <a:endParaRPr lang="en-US" sz="1400" dirty="0"/>
          </a:p>
          <a:p>
            <a:pPr marL="285750" indent="-285750">
              <a:buFont typeface="Arial" charset="0"/>
              <a:buChar char="•"/>
            </a:pPr>
            <a:r>
              <a:rPr lang="en-US" sz="1400" dirty="0"/>
              <a:t>Do You Travel?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/>
              <a:t>Yes Travel: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/>
              <a:t>Are you gone for more than 1 week?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/>
              <a:t>Yes: Pet Rock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/>
              <a:t>No: Pet Fish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400" dirty="0"/>
              <a:t>No Travel: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400" dirty="0"/>
              <a:t>Do You like to dress up your pet?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/>
              <a:t>Yes Dress Up: Pet Dog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400" dirty="0"/>
              <a:t>No Dress Up: Pet Cat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573"/>
          <a:stretch/>
        </p:blipFill>
        <p:spPr>
          <a:xfrm>
            <a:off x="4625788" y="1511867"/>
            <a:ext cx="4244982" cy="471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08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/>
              <a:t>Decision Tree Complexity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7561" y="10668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Trees can become very complex and may not generalize well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5200"/>
            <a:ext cx="9144000" cy="237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22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709710" cy="653854"/>
          </a:xfrm>
        </p:spPr>
        <p:txBody>
          <a:bodyPr>
            <a:normAutofit/>
          </a:bodyPr>
          <a:lstStyle/>
          <a:p>
            <a:r>
              <a:rPr lang="en-US" dirty="0"/>
              <a:t>Random Forests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3455" y="762000"/>
            <a:ext cx="7772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Instead of a single, complex tree like in the previous slide, a random forest algorithm will sample the data and build many smaller, simpler decisions trees (i.e. A forest of trees).</a:t>
            </a:r>
          </a:p>
          <a:p>
            <a:endParaRPr lang="en-US" sz="1600" dirty="0"/>
          </a:p>
          <a:p>
            <a:r>
              <a:rPr lang="en-US" sz="1600" dirty="0"/>
              <a:t>Each of these trees are much simpler because they are built from a subset of the data. </a:t>
            </a:r>
          </a:p>
          <a:p>
            <a:endParaRPr lang="en-US" sz="1600" dirty="0"/>
          </a:p>
          <a:p>
            <a:r>
              <a:rPr lang="en-US" sz="1600" dirty="0"/>
              <a:t>Each simple tree is considered a “weak classifier”, but when you combine them, they form a “strong classifier”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655" y="3178470"/>
            <a:ext cx="6858000" cy="3192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687510F5-D708-6044-A693-189676061E16}">
  <we:reference id="wa104178141" version="3.1.2.28" store="en-US" storeType="OMEX"/>
  <we:alternateReferences>
    <we:reference id="WA104178141" version="3.1.2.28" store="WA10417814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14506</TotalTime>
  <Words>239</Words>
  <Application>Microsoft Macintosh PowerPoint</Application>
  <PresentationFormat>On-screen Show (4:3)</PresentationFormat>
  <Paragraphs>41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1_Unbranded</vt:lpstr>
      <vt:lpstr>Decision Trees &amp; Random Forests</vt:lpstr>
      <vt:lpstr>Decision Trees</vt:lpstr>
      <vt:lpstr>Decision Trees</vt:lpstr>
      <vt:lpstr>Decision Tree Complexity</vt:lpstr>
      <vt:lpstr>Random Forests</vt:lpstr>
      <vt:lpstr>Questions /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Bliefnick, Soren</cp:lastModifiedBy>
  <cp:revision>1706</cp:revision>
  <cp:lastPrinted>2016-01-30T16:23:56Z</cp:lastPrinted>
  <dcterms:created xsi:type="dcterms:W3CDTF">2015-01-20T17:19:00Z</dcterms:created>
  <dcterms:modified xsi:type="dcterms:W3CDTF">2019-05-03T20:14:52Z</dcterms:modified>
</cp:coreProperties>
</file>